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293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8293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3" y="285750"/>
            <a:ext cx="3571875" cy="214312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85750" y="2643188"/>
            <a:ext cx="8572500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Space Y Falcon 9 First Stage Landing Prediction</a:t>
            </a:r>
            <a:endParaRPr lang="en-US" sz="4050" dirty="0"/>
          </a:p>
        </p:txBody>
      </p:sp>
      <p:sp>
        <p:nvSpPr>
          <p:cNvPr id="6" name="Text 1"/>
          <p:cNvSpPr/>
          <p:nvPr/>
        </p:nvSpPr>
        <p:spPr>
          <a:xfrm>
            <a:off x="2629542" y="4329113"/>
            <a:ext cx="388488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Data Science Capstone Project</a:t>
            </a:r>
            <a:endParaRPr lang="en-US" sz="2025" dirty="0"/>
          </a:p>
        </p:txBody>
      </p:sp>
      <p:sp>
        <p:nvSpPr>
          <p:cNvPr id="7" name="Text 2"/>
          <p:cNvSpPr/>
          <p:nvPr/>
        </p:nvSpPr>
        <p:spPr>
          <a:xfrm>
            <a:off x="3699486" y="5000625"/>
            <a:ext cx="174502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By Omar Essam Musk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3311463" y="5338167"/>
            <a:ext cx="5499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GitHub: </a:t>
            </a:r>
            <a:endParaRPr lang="en-US" sz="1046" dirty="0"/>
          </a:p>
        </p:txBody>
      </p:sp>
      <p:sp>
        <p:nvSpPr>
          <p:cNvPr id="9" name="Text 4"/>
          <p:cNvSpPr/>
          <p:nvPr/>
        </p:nvSpPr>
        <p:spPr>
          <a:xfrm>
            <a:off x="3861392" y="5338167"/>
            <a:ext cx="197111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u="sng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github.com/omare32/space.y</a:t>
            </a:r>
            <a:endParaRPr lang="en-US" sz="104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794936" y="285750"/>
            <a:ext cx="3554127" cy="3467565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436" y="642938"/>
            <a:ext cx="571500" cy="571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366436" y="1428750"/>
            <a:ext cx="2411127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33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Thank You!</a:t>
            </a:r>
            <a:endParaRPr lang="en-US" sz="3375" dirty="0"/>
          </a:p>
        </p:txBody>
      </p:sp>
      <p:sp>
        <p:nvSpPr>
          <p:cNvPr id="6" name="Text 2"/>
          <p:cNvSpPr/>
          <p:nvPr/>
        </p:nvSpPr>
        <p:spPr>
          <a:xfrm>
            <a:off x="3366436" y="2286000"/>
            <a:ext cx="2411127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Questions &amp; Discussion</a:t>
            </a:r>
            <a:endParaRPr lang="en-US" sz="1688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287" y="2928938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923174" y="2911078"/>
            <a:ext cx="154051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238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contact@spacey.com</a:t>
            </a:r>
            <a:endParaRPr lang="en-US" sz="1238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436" y="3180392"/>
            <a:ext cx="171450" cy="1714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3609324" y="3162533"/>
            <a:ext cx="216824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238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github.com/omare32/space.y</a:t>
            </a:r>
            <a:endParaRPr lang="en-US" sz="1238" dirty="0"/>
          </a:p>
        </p:txBody>
      </p:sp>
      <p:sp>
        <p:nvSpPr>
          <p:cNvPr id="11" name="Text 5"/>
          <p:cNvSpPr/>
          <p:nvPr/>
        </p:nvSpPr>
        <p:spPr>
          <a:xfrm>
            <a:off x="8727486" y="4829175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</a:t>
            </a:r>
            <a:endParaRPr lang="en-US" sz="83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Executive Summary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94755"/>
            <a:ext cx="12584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 Objective: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544194" y="894755"/>
            <a:ext cx="338256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Predict whether the first stage of Space Y Falcon 9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109067"/>
            <a:ext cx="36603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rocket will land successfully to determine launch costs.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1466255"/>
            <a:ext cx="98684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Methodology: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1272592" y="1466255"/>
            <a:ext cx="333342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collection via Space Y API and web scraping, 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285750" y="1680567"/>
            <a:ext cx="47464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exploratory data analysis using visualization and SQL, interactive visual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285750" y="1894880"/>
            <a:ext cx="448786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analytics with Folium and Plotly Dash, and predictive analysis using 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285750" y="2109192"/>
            <a:ext cx="174064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machine learning models. 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285750" y="2466380"/>
            <a:ext cx="94085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Findings: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1226604" y="2466380"/>
            <a:ext cx="40205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Launch success rates improved over time (from 2013-2020), 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285750" y="2680692"/>
            <a:ext cx="496878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certain orbits have higher success rates, and payload mass affects landing 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285750" y="2895005"/>
            <a:ext cx="26196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success differently based on orbit type. 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285750" y="3252192"/>
            <a:ext cx="123444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Predictive Model: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1520196" y="3252192"/>
            <a:ext cx="367518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Successfully developed a machine learning model that 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285750" y="3466505"/>
            <a:ext cx="496219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 predict the landing outcome of the Falcon 9 first stage, enabling more 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285750" y="3680817"/>
            <a:ext cx="300124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accurate cost estimation for rocket launches. </a:t>
            </a:r>
            <a:endParaRPr lang="en-US" sz="1046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13" y="1778794"/>
            <a:ext cx="2857500" cy="2143125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8792868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94755"/>
            <a:ext cx="148090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Space Y Background: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766655" y="894755"/>
            <a:ext cx="342958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Space Y, founded by Omar Essam Musk, is the only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109067"/>
            <a:ext cx="481047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private company capable of returning a spacecraft from low-earth orbit,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1323380"/>
            <a:ext cx="252319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first accomplished in December 2010. 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85750" y="1680567"/>
            <a:ext cx="11640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Advantage: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1449763" y="1680567"/>
            <a:ext cx="340915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Space Y advertises Falcon 9 rocket launches at $62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285750" y="1894880"/>
            <a:ext cx="48266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million, while other providers charge upward of $165 million per launch. 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285750" y="2252067"/>
            <a:ext cx="90326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 Goal: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1189016" y="2252067"/>
            <a:ext cx="408195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Predict whether the Falcon 9 first stage will land successfully 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285750" y="2466380"/>
            <a:ext cx="48897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determine launch costs, providing valuable information for companies 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285750" y="2680692"/>
            <a:ext cx="16283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competing with Space Y. 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285750" y="3037880"/>
            <a:ext cx="97012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Sources: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1255877" y="3037880"/>
            <a:ext cx="372248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Space Y API, web scraping from Wikipedia, and publicly 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285750" y="3252192"/>
            <a:ext cx="42076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available datasets containing information on Space Y missions. </a:t>
            </a:r>
            <a:endParaRPr lang="en-US" sz="1046" dirty="0"/>
          </a:p>
        </p:txBody>
      </p:sp>
      <p:sp>
        <p:nvSpPr>
          <p:cNvPr id="18" name="Shape 15"/>
          <p:cNvSpPr/>
          <p:nvPr/>
        </p:nvSpPr>
        <p:spPr>
          <a:xfrm>
            <a:off x="285750" y="3671888"/>
            <a:ext cx="5000625" cy="557213"/>
          </a:xfrm>
          <a:prstGeom prst="rect">
            <a:avLst/>
          </a:prstGeom>
          <a:solidFill>
            <a:srgbClr val="4FC3F7">
              <a:alpha val="10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285750" y="3671888"/>
            <a:ext cx="28575" cy="557213"/>
          </a:xfrm>
          <a:prstGeom prst="rect">
            <a:avLst/>
          </a:prstGeom>
          <a:solidFill>
            <a:srgbClr val="4FC3F7"/>
          </a:solidFill>
          <a:ln/>
        </p:spPr>
      </p:sp>
      <p:sp>
        <p:nvSpPr>
          <p:cNvPr id="20" name="Text 17"/>
          <p:cNvSpPr/>
          <p:nvPr/>
        </p:nvSpPr>
        <p:spPr>
          <a:xfrm>
            <a:off x="285750" y="3671888"/>
            <a:ext cx="5000625" cy="557213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ability to reuse the first stage is the key factor in Space Y's cost advantage, making landing prediction crucial for cost estimation. </a:t>
            </a:r>
            <a:endParaRPr lang="en-US" sz="837" dirty="0"/>
          </a:p>
        </p:txBody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13" y="1778794"/>
            <a:ext cx="2857500" cy="2143125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8792868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Collection &amp; Wrangling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94755"/>
            <a:ext cx="8614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Space Y API: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147158" y="894755"/>
            <a:ext cx="366519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Collected launch data using REST API calls to Space Y's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109067"/>
            <a:ext cx="43104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public API endpoint, retrieving information on Falcon 9 launches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1323380"/>
            <a:ext cx="358859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including payload mass, orbit, and landing outcomes. </a:t>
            </a:r>
            <a:endParaRPr lang="en-US" sz="1046" dirty="0"/>
          </a:p>
        </p:txBody>
      </p:sp>
      <p:sp>
        <p:nvSpPr>
          <p:cNvPr id="8" name="Shape 5"/>
          <p:cNvSpPr/>
          <p:nvPr/>
        </p:nvSpPr>
        <p:spPr>
          <a:xfrm>
            <a:off x="285750" y="1600200"/>
            <a:ext cx="4572000" cy="292894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285750" y="1600200"/>
            <a:ext cx="4572000" cy="292894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https://api.spacey.com/v4/launches</a:t>
            </a:r>
            <a:endParaRPr lang="en-US" sz="732" dirty="0"/>
          </a:p>
        </p:txBody>
      </p:sp>
      <p:sp>
        <p:nvSpPr>
          <p:cNvPr id="10" name="Text 7"/>
          <p:cNvSpPr/>
          <p:nvPr/>
        </p:nvSpPr>
        <p:spPr>
          <a:xfrm>
            <a:off x="285750" y="2044898"/>
            <a:ext cx="10068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Scraping: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1292600" y="2044898"/>
            <a:ext cx="317841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Extracted additional data from Wikipedia using 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285750" y="2259211"/>
            <a:ext cx="447528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BeautifulSoup to gather information not available through the API, 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285750" y="2473523"/>
            <a:ext cx="39517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such as historical launch details and booster specifications. 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285750" y="2830711"/>
            <a:ext cx="115901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Wrangling: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1444768" y="2830711"/>
            <a:ext cx="32431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Cleaned and preprocessed the data by handling 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285750" y="3045023"/>
            <a:ext cx="40043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missing values, standardizing formats, and creating derived 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285750" y="3259336"/>
            <a:ext cx="444698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features like landing success indicators and launch site categories. 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285750" y="3616523"/>
            <a:ext cx="149276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Feature Engineering: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1778515" y="3616523"/>
            <a:ext cx="252032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Created one-hot encoded categorical 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285750" y="3830836"/>
            <a:ext cx="421196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variables for orbit types, launch sites, and landing outcomes to 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285750" y="4045148"/>
            <a:ext cx="313339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prepare the data for machine learning models. 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285750" y="4400550"/>
            <a:ext cx="107946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GitHub Repository: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1394929" y="4400550"/>
            <a:ext cx="15768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u="sng" dirty="0">
                <a:solidFill>
                  <a:srgbClr val="4FC3F7"/>
                </a:solidFill>
                <a:uFill>
                  <a:solidFill>
                    <a:srgbClr val="4FC3F7"/>
                  </a:solidFill>
                </a:u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github.com/omare32/space.y</a:t>
            </a:r>
            <a:endParaRPr lang="en-US" sz="837" dirty="0"/>
          </a:p>
        </p:txBody>
      </p:sp>
      <p:sp>
        <p:nvSpPr>
          <p:cNvPr id="24" name="Shape 21"/>
          <p:cNvSpPr/>
          <p:nvPr/>
        </p:nvSpPr>
        <p:spPr>
          <a:xfrm>
            <a:off x="6500813" y="1243013"/>
            <a:ext cx="1285875" cy="614363"/>
          </a:xfrm>
          <a:prstGeom prst="rect">
            <a:avLst/>
          </a:prstGeom>
          <a:solidFill>
            <a:srgbClr val="4FC3F7">
              <a:alpha val="10000"/>
            </a:srgbClr>
          </a:solidFill>
          <a:ln w="198">
            <a:solidFill>
              <a:srgbClr val="4FC3F7"/>
            </a:solidFill>
            <a:prstDash val="solid"/>
          </a:ln>
        </p:spPr>
      </p:sp>
      <p:pic>
        <p:nvPicPr>
          <p:cNvPr id="2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378744"/>
            <a:ext cx="114300" cy="114300"/>
          </a:xfrm>
          <a:prstGeom prst="rect">
            <a:avLst/>
          </a:prstGeom>
        </p:spPr>
      </p:pic>
      <p:sp>
        <p:nvSpPr>
          <p:cNvPr id="26" name="Text 22"/>
          <p:cNvSpPr/>
          <p:nvPr/>
        </p:nvSpPr>
        <p:spPr>
          <a:xfrm>
            <a:off x="6832941" y="1557338"/>
            <a:ext cx="6215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Space Y API </a:t>
            </a:r>
            <a:endParaRPr lang="en-US" sz="837" dirty="0"/>
          </a:p>
        </p:txBody>
      </p:sp>
      <p:pic>
        <p:nvPicPr>
          <p:cNvPr id="2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1750219"/>
            <a:ext cx="128588" cy="171450"/>
          </a:xfrm>
          <a:prstGeom prst="rect">
            <a:avLst/>
          </a:prstGeom>
        </p:spPr>
      </p:pic>
      <p:sp>
        <p:nvSpPr>
          <p:cNvPr id="28" name="Shape 23"/>
          <p:cNvSpPr/>
          <p:nvPr/>
        </p:nvSpPr>
        <p:spPr>
          <a:xfrm>
            <a:off x="6500813" y="1957388"/>
            <a:ext cx="1285875" cy="614363"/>
          </a:xfrm>
          <a:prstGeom prst="rect">
            <a:avLst/>
          </a:prstGeom>
          <a:solidFill>
            <a:srgbClr val="4FC3F7">
              <a:alpha val="10000"/>
            </a:srgbClr>
          </a:solidFill>
          <a:ln w="198">
            <a:solidFill>
              <a:srgbClr val="4FC3F7"/>
            </a:solidFill>
            <a:prstDash val="solid"/>
          </a:ln>
        </p:spPr>
      </p:sp>
      <p:pic>
        <p:nvPicPr>
          <p:cNvPr id="2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2093119"/>
            <a:ext cx="114300" cy="114300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6775791" y="2271713"/>
            <a:ext cx="7358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Web Scraping </a:t>
            </a:r>
            <a:endParaRPr lang="en-US" sz="837" dirty="0"/>
          </a:p>
        </p:txBody>
      </p:sp>
      <p:pic>
        <p:nvPicPr>
          <p:cNvPr id="3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0" y="2464594"/>
            <a:ext cx="128588" cy="171450"/>
          </a:xfrm>
          <a:prstGeom prst="rect">
            <a:avLst/>
          </a:prstGeom>
        </p:spPr>
      </p:pic>
      <p:sp>
        <p:nvSpPr>
          <p:cNvPr id="32" name="Shape 25"/>
          <p:cNvSpPr/>
          <p:nvPr/>
        </p:nvSpPr>
        <p:spPr>
          <a:xfrm>
            <a:off x="6500813" y="2671763"/>
            <a:ext cx="1285875" cy="614363"/>
          </a:xfrm>
          <a:prstGeom prst="rect">
            <a:avLst/>
          </a:prstGeom>
          <a:solidFill>
            <a:srgbClr val="4FC3F7">
              <a:alpha val="10000"/>
            </a:srgbClr>
          </a:solidFill>
          <a:ln w="198">
            <a:solidFill>
              <a:srgbClr val="4FC3F7"/>
            </a:solidFill>
            <a:prstDash val="solid"/>
          </a:ln>
        </p:spPr>
      </p:sp>
      <p:pic>
        <p:nvPicPr>
          <p:cNvPr id="3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2313" y="2807494"/>
            <a:ext cx="142875" cy="114300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6766722" y="2986088"/>
            <a:ext cx="7540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Cleaning </a:t>
            </a:r>
            <a:endParaRPr lang="en-US" sz="837" dirty="0"/>
          </a:p>
        </p:txBody>
      </p:sp>
      <p:pic>
        <p:nvPicPr>
          <p:cNvPr id="3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750" y="3178969"/>
            <a:ext cx="128588" cy="171450"/>
          </a:xfrm>
          <a:prstGeom prst="rect">
            <a:avLst/>
          </a:prstGeom>
        </p:spPr>
      </p:pic>
      <p:sp>
        <p:nvSpPr>
          <p:cNvPr id="36" name="Shape 27"/>
          <p:cNvSpPr/>
          <p:nvPr/>
        </p:nvSpPr>
        <p:spPr>
          <a:xfrm>
            <a:off x="6500813" y="3386138"/>
            <a:ext cx="1285875" cy="785813"/>
          </a:xfrm>
          <a:prstGeom prst="rect">
            <a:avLst/>
          </a:prstGeom>
          <a:solidFill>
            <a:srgbClr val="4FC3F7">
              <a:alpha val="10000"/>
            </a:srgbClr>
          </a:solidFill>
          <a:ln w="198">
            <a:solidFill>
              <a:srgbClr val="4FC3F7"/>
            </a:solidFill>
            <a:prstDash val="solid"/>
          </a:ln>
        </p:spPr>
      </p:sp>
      <p:pic>
        <p:nvPicPr>
          <p:cNvPr id="3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2313" y="3521869"/>
            <a:ext cx="142875" cy="114300"/>
          </a:xfrm>
          <a:prstGeom prst="rect">
            <a:avLst/>
          </a:prstGeom>
        </p:spPr>
      </p:pic>
      <p:sp>
        <p:nvSpPr>
          <p:cNvPr id="38" name="Text 28"/>
          <p:cNvSpPr/>
          <p:nvPr/>
        </p:nvSpPr>
        <p:spPr>
          <a:xfrm>
            <a:off x="6939149" y="3700463"/>
            <a:ext cx="4092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Feature </a:t>
            </a:r>
            <a:endParaRPr lang="en-US" sz="837" dirty="0"/>
          </a:p>
        </p:txBody>
      </p:sp>
      <p:sp>
        <p:nvSpPr>
          <p:cNvPr id="39" name="Text 29"/>
          <p:cNvSpPr/>
          <p:nvPr/>
        </p:nvSpPr>
        <p:spPr>
          <a:xfrm>
            <a:off x="6818151" y="3871913"/>
            <a:ext cx="6511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Engineering </a:t>
            </a:r>
            <a:endParaRPr lang="en-US" sz="837" dirty="0"/>
          </a:p>
        </p:txBody>
      </p:sp>
      <p:pic>
        <p:nvPicPr>
          <p:cNvPr id="4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3750" y="3893344"/>
            <a:ext cx="128588" cy="171450"/>
          </a:xfrm>
          <a:prstGeom prst="rect">
            <a:avLst/>
          </a:prstGeom>
        </p:spPr>
      </p:pic>
      <p:sp>
        <p:nvSpPr>
          <p:cNvPr id="41" name="Shape 30"/>
          <p:cNvSpPr/>
          <p:nvPr/>
        </p:nvSpPr>
        <p:spPr>
          <a:xfrm>
            <a:off x="6500813" y="4100513"/>
            <a:ext cx="1285875" cy="614363"/>
          </a:xfrm>
          <a:prstGeom prst="rect">
            <a:avLst/>
          </a:prstGeom>
          <a:solidFill>
            <a:srgbClr val="4FC3F7">
              <a:alpha val="10000"/>
            </a:srgbClr>
          </a:solidFill>
          <a:ln w="198">
            <a:solidFill>
              <a:srgbClr val="4FC3F7"/>
            </a:solidFill>
            <a:prstDash val="solid"/>
          </a:ln>
        </p:spPr>
      </p:sp>
      <p:pic>
        <p:nvPicPr>
          <p:cNvPr id="4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3744" y="4236244"/>
            <a:ext cx="100013" cy="114300"/>
          </a:xfrm>
          <a:prstGeom prst="rect">
            <a:avLst/>
          </a:prstGeom>
        </p:spPr>
      </p:pic>
      <p:sp>
        <p:nvSpPr>
          <p:cNvPr id="43" name="Text 31"/>
          <p:cNvSpPr/>
          <p:nvPr/>
        </p:nvSpPr>
        <p:spPr>
          <a:xfrm>
            <a:off x="6795632" y="4414838"/>
            <a:ext cx="6962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Final Dataset </a:t>
            </a:r>
            <a:endParaRPr lang="en-US" sz="837" dirty="0"/>
          </a:p>
        </p:txBody>
      </p:sp>
      <p:sp>
        <p:nvSpPr>
          <p:cNvPr id="44" name="Text 32"/>
          <p:cNvSpPr/>
          <p:nvPr/>
        </p:nvSpPr>
        <p:spPr>
          <a:xfrm>
            <a:off x="8792868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950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EDA with Visualization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Exploratory Data Analysis revealed key patterns in Space Y Falcon 9 landing outcomes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8572500" cy="2281703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92906" y="1350169"/>
            <a:ext cx="83581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Flight Number vs. Payload Mass</a:t>
            </a:r>
            <a:endParaRPr lang="en-US" sz="942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6" y="1614488"/>
            <a:ext cx="8358188" cy="15716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2906" y="3257550"/>
            <a:ext cx="835818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 flight number increases, landing success improves. Heavier payloads show successful landings in later flights.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285750" y="3667590"/>
            <a:ext cx="4214813" cy="2441711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392906" y="3774746"/>
            <a:ext cx="40005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Success Rate by Orbit Type</a:t>
            </a:r>
            <a:endParaRPr lang="en-US" sz="942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6" y="4039065"/>
            <a:ext cx="4000500" cy="157162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2906" y="5682128"/>
            <a:ext cx="400050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Different orbit types show varying success rates, with some orbits consistently achieving higher landing success.</a:t>
            </a:r>
            <a:endParaRPr lang="en-US" sz="837" dirty="0"/>
          </a:p>
        </p:txBody>
      </p:sp>
      <p:sp>
        <p:nvSpPr>
          <p:cNvPr id="13" name="Shape 8"/>
          <p:cNvSpPr/>
          <p:nvPr/>
        </p:nvSpPr>
        <p:spPr>
          <a:xfrm>
            <a:off x="4643438" y="3667590"/>
            <a:ext cx="4214813" cy="2441711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4750594" y="3774746"/>
            <a:ext cx="40005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Success Trend by Year</a:t>
            </a:r>
            <a:endParaRPr lang="en-US" sz="942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594" y="4039065"/>
            <a:ext cx="4000500" cy="157162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750594" y="5682128"/>
            <a:ext cx="400050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Success rate increased steadily from 2013 to 2020, showing Space Y's improving landing technology.</a:t>
            </a:r>
            <a:endParaRPr lang="en-US" sz="837" dirty="0"/>
          </a:p>
        </p:txBody>
      </p:sp>
      <p:sp>
        <p:nvSpPr>
          <p:cNvPr id="17" name="Text 11"/>
          <p:cNvSpPr/>
          <p:nvPr/>
        </p:nvSpPr>
        <p:spPr>
          <a:xfrm>
            <a:off x="8792868" y="6080727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EDA with SQL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8572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SQL queries were used to extract insights from the Space Y dataset, focusing on launch sites, payload characteristics, landing outcomes, and mission success rates. 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457325"/>
            <a:ext cx="8572500" cy="263604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428625" y="1600200"/>
            <a:ext cx="956509" cy="314325"/>
          </a:xfrm>
          <a:prstGeom prst="rect">
            <a:avLst/>
          </a:prstGeom>
          <a:solidFill>
            <a:srgbClr val="4FC3F7"/>
          </a:solidFill>
          <a:ln/>
        </p:spPr>
      </p:sp>
      <p:sp>
        <p:nvSpPr>
          <p:cNvPr id="7" name="Text 4"/>
          <p:cNvSpPr/>
          <p:nvPr/>
        </p:nvSpPr>
        <p:spPr>
          <a:xfrm>
            <a:off x="428625" y="1600200"/>
            <a:ext cx="956509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0D47A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Query Focus</a:t>
            </a:r>
            <a:endParaRPr lang="en-US" sz="837" dirty="0"/>
          </a:p>
        </p:txBody>
      </p:sp>
      <p:sp>
        <p:nvSpPr>
          <p:cNvPr id="8" name="Shape 5"/>
          <p:cNvSpPr/>
          <p:nvPr/>
        </p:nvSpPr>
        <p:spPr>
          <a:xfrm>
            <a:off x="1385134" y="1600200"/>
            <a:ext cx="5074211" cy="314325"/>
          </a:xfrm>
          <a:prstGeom prst="rect">
            <a:avLst/>
          </a:prstGeom>
          <a:solidFill>
            <a:srgbClr val="4FC3F7"/>
          </a:solidFill>
          <a:ln/>
        </p:spPr>
      </p:sp>
      <p:sp>
        <p:nvSpPr>
          <p:cNvPr id="9" name="Text 6"/>
          <p:cNvSpPr/>
          <p:nvPr/>
        </p:nvSpPr>
        <p:spPr>
          <a:xfrm>
            <a:off x="1385134" y="1600200"/>
            <a:ext cx="5074211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0D47A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SQL Query</a:t>
            </a:r>
            <a:endParaRPr lang="en-US" sz="837" dirty="0"/>
          </a:p>
        </p:txBody>
      </p:sp>
      <p:sp>
        <p:nvSpPr>
          <p:cNvPr id="10" name="Shape 7"/>
          <p:cNvSpPr/>
          <p:nvPr/>
        </p:nvSpPr>
        <p:spPr>
          <a:xfrm>
            <a:off x="6459345" y="1600200"/>
            <a:ext cx="2256030" cy="314325"/>
          </a:xfrm>
          <a:prstGeom prst="rect">
            <a:avLst/>
          </a:prstGeom>
          <a:solidFill>
            <a:srgbClr val="4FC3F7"/>
          </a:solidFill>
          <a:ln/>
        </p:spPr>
      </p:sp>
      <p:sp>
        <p:nvSpPr>
          <p:cNvPr id="11" name="Text 8"/>
          <p:cNvSpPr/>
          <p:nvPr/>
        </p:nvSpPr>
        <p:spPr>
          <a:xfrm>
            <a:off x="6459345" y="1600200"/>
            <a:ext cx="2256030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0D47A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Finding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428625" y="1914525"/>
            <a:ext cx="956509" cy="48934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Sites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1385134" y="1914525"/>
            <a:ext cx="5074211" cy="48934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DISTINCT "Launch_Site" FROM SPACEYTBL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6459345" y="1914525"/>
            <a:ext cx="2256030" cy="48934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 unique launch sites: CCAFS LC-40, VAFB SLC-4E, KSC LC-39A, CCAFS SLC-40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428625" y="2403872"/>
            <a:ext cx="956509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NASA Payload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1385134" y="2403872"/>
            <a:ext cx="5074211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SUM("PAYLOAD_MASS__KG_") FROM SPACEYTBL WHERE "Customer" = 'NASA (CRS)'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459345" y="2403872"/>
            <a:ext cx="2256030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payload mass for NASA (CRS): 45,596 kg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428625" y="2896791"/>
            <a:ext cx="956509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F9 v1.1 Payload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1385134" y="2896791"/>
            <a:ext cx="5074211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AVG("PAYLOAD_MASS__KG_") FROM SPACEYTBL WHERE "Booster_Version" = 'F9 v1.1'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6459345" y="2896791"/>
            <a:ext cx="2256030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Average payload mass for F9 v1.1: 2,928.4 kg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428625" y="3389709"/>
            <a:ext cx="956509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First Ground Landing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1385134" y="3389709"/>
            <a:ext cx="5074211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MIN("Date") FROM SPACEYTBL WHERE "Landing_Outcome" = 'Success (ground pad)'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6459345" y="3389709"/>
            <a:ext cx="2256030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First successful ground pad landing: 2015-12-22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428625" y="3882628"/>
            <a:ext cx="956509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Mission Outcomes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1385134" y="3882628"/>
            <a:ext cx="5074211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"Mission_Outcome", COUNT(*) FROM SPACEYTBL GROUP BY "Mission_Outcome"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6459345" y="3882628"/>
            <a:ext cx="2256030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Success: 98 missions, Failure (in flight): 1 mission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428625" y="4375547"/>
            <a:ext cx="956509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Landing Outcomes</a:t>
            </a:r>
            <a:endParaRPr lang="en-US" sz="837" dirty="0"/>
          </a:p>
        </p:txBody>
      </p:sp>
      <p:sp>
        <p:nvSpPr>
          <p:cNvPr id="28" name="Text 25"/>
          <p:cNvSpPr/>
          <p:nvPr/>
        </p:nvSpPr>
        <p:spPr>
          <a:xfrm>
            <a:off x="1385134" y="4375547"/>
            <a:ext cx="5074211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"Landing_Outcome", COUNT(*) FROM SPACEYTBL WHERE "Date" BETWEEN '2010-06-04' AND '2017-03-20' GROUP BY "Landing_Outcome" ORDER BY "Count" DESC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6459345" y="4375547"/>
            <a:ext cx="2256030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 attempt: 10, Success (drone ship): 5, Failure (drone ship): 5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285750" y="4245173"/>
            <a:ext cx="82529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Insights:</a:t>
            </a:r>
            <a:endParaRPr lang="en-US" sz="942" dirty="0"/>
          </a:p>
        </p:txBody>
      </p:sp>
      <p:sp>
        <p:nvSpPr>
          <p:cNvPr id="31" name="Text 28"/>
          <p:cNvSpPr/>
          <p:nvPr/>
        </p:nvSpPr>
        <p:spPr>
          <a:xfrm>
            <a:off x="1111048" y="4245173"/>
            <a:ext cx="770034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data reveals that Space Y achieved its first successful ground landing in December 2015, has an impressive mission success </a:t>
            </a:r>
            <a:endParaRPr lang="en-US" sz="942" dirty="0"/>
          </a:p>
        </p:txBody>
      </p:sp>
      <p:sp>
        <p:nvSpPr>
          <p:cNvPr id="32" name="Text 29"/>
          <p:cNvSpPr/>
          <p:nvPr/>
        </p:nvSpPr>
        <p:spPr>
          <a:xfrm>
            <a:off x="285750" y="4438055"/>
            <a:ext cx="84371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rate of over 98%, and has gradually improved landing success rates over time. The F9 v1.1 booster typically carries medium-weight payloads </a:t>
            </a:r>
            <a:endParaRPr lang="en-US" sz="942" dirty="0"/>
          </a:p>
        </p:txBody>
      </p:sp>
      <p:sp>
        <p:nvSpPr>
          <p:cNvPr id="33" name="Text 30"/>
          <p:cNvSpPr/>
          <p:nvPr/>
        </p:nvSpPr>
        <p:spPr>
          <a:xfrm>
            <a:off x="285750" y="4630936"/>
            <a:ext cx="165313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averaging around 2,928 kg. </a:t>
            </a:r>
            <a:endParaRPr lang="en-US" sz="942" dirty="0"/>
          </a:p>
        </p:txBody>
      </p:sp>
      <p:sp>
        <p:nvSpPr>
          <p:cNvPr id="34" name="Text 31"/>
          <p:cNvSpPr/>
          <p:nvPr/>
        </p:nvSpPr>
        <p:spPr>
          <a:xfrm>
            <a:off x="8792868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Interactive Visual Analytics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1148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Folium Interactive Maps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250156"/>
            <a:ext cx="4114800" cy="21431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250156"/>
            <a:ext cx="4114800" cy="2143125"/>
          </a:xfrm>
          <a:prstGeom prst="rect">
            <a:avLst/>
          </a:prstGeom>
          <a:solidFill>
            <a:srgbClr val="E1F5FE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250156"/>
            <a:ext cx="4114800" cy="2143125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1357313" y="2107406"/>
            <a:ext cx="142875" cy="142875"/>
          </a:xfrm>
          <a:prstGeom prst="ellipse">
            <a:avLst/>
          </a:prstGeom>
          <a:solidFill>
            <a:srgbClr val="4CAF50"/>
          </a:solidFill>
          <a:ln w="198">
            <a:solidFill>
              <a:srgbClr val="2E7D32"/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1500188" y="2178844"/>
            <a:ext cx="142875" cy="142875"/>
          </a:xfrm>
          <a:prstGeom prst="ellipse">
            <a:avLst/>
          </a:prstGeom>
          <a:solidFill>
            <a:srgbClr val="4CAF50"/>
          </a:solidFill>
          <a:ln w="198">
            <a:solidFill>
              <a:srgbClr val="2E7D32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00125" y="1964531"/>
            <a:ext cx="142875" cy="142875"/>
          </a:xfrm>
          <a:prstGeom prst="ellipse">
            <a:avLst/>
          </a:prstGeom>
          <a:solidFill>
            <a:srgbClr val="F44336"/>
          </a:solidFill>
          <a:ln w="198">
            <a:solidFill>
              <a:srgbClr val="C62828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428750" y="2250281"/>
            <a:ext cx="142875" cy="142875"/>
          </a:xfrm>
          <a:prstGeom prst="ellipse">
            <a:avLst/>
          </a:prstGeom>
          <a:solidFill>
            <a:srgbClr val="4CAF50"/>
          </a:solidFill>
          <a:ln w="198">
            <a:solidFill>
              <a:srgbClr val="2E7D32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416" y="2046684"/>
            <a:ext cx="321469" cy="2857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44318" y="2403872"/>
            <a:ext cx="139763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D47A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Site Locations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285750" y="3579019"/>
            <a:ext cx="7588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Folium Maps: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1044606" y="3579019"/>
            <a:ext cx="23100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Interactive maps were created to visualize: 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428625" y="3779044"/>
            <a:ext cx="39719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Geographic distribution of all Space Y launch sites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428625" y="3950494"/>
            <a:ext cx="39719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Success/failure rates by launch site with color-coded markers</a:t>
            </a:r>
            <a:endParaRPr lang="en-US" sz="837" dirty="0"/>
          </a:p>
        </p:txBody>
      </p:sp>
      <p:sp>
        <p:nvSpPr>
          <p:cNvPr id="18" name="Text 13"/>
          <p:cNvSpPr/>
          <p:nvPr/>
        </p:nvSpPr>
        <p:spPr>
          <a:xfrm>
            <a:off x="428625" y="4121944"/>
            <a:ext cx="39719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Proximity analysis showing distances to coastlines and cities</a:t>
            </a:r>
            <a:endParaRPr lang="en-US" sz="837" dirty="0"/>
          </a:p>
        </p:txBody>
      </p:sp>
      <p:sp>
        <p:nvSpPr>
          <p:cNvPr id="19" name="Text 14"/>
          <p:cNvSpPr/>
          <p:nvPr/>
        </p:nvSpPr>
        <p:spPr>
          <a:xfrm>
            <a:off x="4743450" y="885825"/>
            <a:ext cx="41148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Plotly Dash Dashboard</a:t>
            </a:r>
            <a:endParaRPr lang="en-US" sz="1350" dirty="0"/>
          </a:p>
        </p:txBody>
      </p:sp>
      <p:sp>
        <p:nvSpPr>
          <p:cNvPr id="20" name="Shape 15"/>
          <p:cNvSpPr/>
          <p:nvPr/>
        </p:nvSpPr>
        <p:spPr>
          <a:xfrm>
            <a:off x="4743450" y="1250156"/>
            <a:ext cx="4114800" cy="21431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21" name="Shape 16"/>
          <p:cNvSpPr/>
          <p:nvPr/>
        </p:nvSpPr>
        <p:spPr>
          <a:xfrm>
            <a:off x="4743450" y="1250156"/>
            <a:ext cx="4114800" cy="2143125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22" name="Text 17"/>
          <p:cNvSpPr/>
          <p:nvPr/>
        </p:nvSpPr>
        <p:spPr>
          <a:xfrm>
            <a:off x="4886325" y="1393031"/>
            <a:ext cx="38290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0D47A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Space Y Launch Success Dashboard</a:t>
            </a:r>
            <a:endParaRPr lang="en-US" sz="837" dirty="0"/>
          </a:p>
        </p:txBody>
      </p:sp>
      <p:sp>
        <p:nvSpPr>
          <p:cNvPr id="23" name="Shape 18"/>
          <p:cNvSpPr/>
          <p:nvPr/>
        </p:nvSpPr>
        <p:spPr>
          <a:xfrm>
            <a:off x="4957763" y="1607344"/>
            <a:ext cx="857250" cy="857250"/>
          </a:xfrm>
          <a:prstGeom prst="ellipse">
            <a:avLst/>
          </a:prstGeom>
          <a:solidFill>
            <a:srgbClr val="0D47A1"/>
          </a:solidFill>
          <a:ln w="298">
            <a:solidFill>
              <a:srgbClr val="FFFFFF"/>
            </a:solidFill>
            <a:prstDash val="solid"/>
          </a:ln>
        </p:spPr>
      </p:sp>
      <p:sp>
        <p:nvSpPr>
          <p:cNvPr id="24" name="Shape 19"/>
          <p:cNvSpPr/>
          <p:nvPr/>
        </p:nvSpPr>
        <p:spPr>
          <a:xfrm>
            <a:off x="7215188" y="1607344"/>
            <a:ext cx="1428750" cy="142875"/>
          </a:xfrm>
          <a:prstGeom prst="rect">
            <a:avLst/>
          </a:prstGeom>
          <a:solidFill>
            <a:srgbClr val="4FC3F7"/>
          </a:solidFill>
          <a:ln/>
        </p:spPr>
      </p:sp>
      <p:sp>
        <p:nvSpPr>
          <p:cNvPr id="25" name="Shape 20"/>
          <p:cNvSpPr/>
          <p:nvPr/>
        </p:nvSpPr>
        <p:spPr>
          <a:xfrm>
            <a:off x="7215188" y="1785938"/>
            <a:ext cx="1143000" cy="142875"/>
          </a:xfrm>
          <a:prstGeom prst="rect">
            <a:avLst/>
          </a:prstGeom>
          <a:solidFill>
            <a:srgbClr val="4FC3F7"/>
          </a:solidFill>
          <a:ln/>
        </p:spPr>
      </p:sp>
      <p:sp>
        <p:nvSpPr>
          <p:cNvPr id="26" name="Shape 21"/>
          <p:cNvSpPr/>
          <p:nvPr/>
        </p:nvSpPr>
        <p:spPr>
          <a:xfrm>
            <a:off x="7215188" y="1964531"/>
            <a:ext cx="857250" cy="142875"/>
          </a:xfrm>
          <a:prstGeom prst="rect">
            <a:avLst/>
          </a:prstGeom>
          <a:solidFill>
            <a:srgbClr val="4FC3F7"/>
          </a:solidFill>
          <a:ln/>
        </p:spPr>
      </p:sp>
      <p:sp>
        <p:nvSpPr>
          <p:cNvPr id="27" name="Shape 22"/>
          <p:cNvSpPr/>
          <p:nvPr/>
        </p:nvSpPr>
        <p:spPr>
          <a:xfrm>
            <a:off x="7215188" y="2143125"/>
            <a:ext cx="571500" cy="142875"/>
          </a:xfrm>
          <a:prstGeom prst="rect">
            <a:avLst/>
          </a:prstGeom>
          <a:solidFill>
            <a:srgbClr val="4FC3F7"/>
          </a:solidFill>
          <a:ln/>
        </p:spPr>
      </p:sp>
      <p:sp>
        <p:nvSpPr>
          <p:cNvPr id="28" name="Shape 23"/>
          <p:cNvSpPr/>
          <p:nvPr/>
        </p:nvSpPr>
        <p:spPr>
          <a:xfrm>
            <a:off x="5815013" y="2464594"/>
            <a:ext cx="1428750" cy="7143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9" name="Shape 24"/>
          <p:cNvSpPr/>
          <p:nvPr/>
        </p:nvSpPr>
        <p:spPr>
          <a:xfrm>
            <a:off x="6029325" y="2607469"/>
            <a:ext cx="57150" cy="57150"/>
          </a:xfrm>
          <a:prstGeom prst="ellipse">
            <a:avLst/>
          </a:prstGeom>
          <a:solidFill>
            <a:srgbClr val="4FC3F7"/>
          </a:solidFill>
          <a:ln/>
        </p:spPr>
      </p:sp>
      <p:sp>
        <p:nvSpPr>
          <p:cNvPr id="30" name="Shape 25"/>
          <p:cNvSpPr/>
          <p:nvPr/>
        </p:nvSpPr>
        <p:spPr>
          <a:xfrm>
            <a:off x="6243638" y="2821781"/>
            <a:ext cx="57150" cy="57150"/>
          </a:xfrm>
          <a:prstGeom prst="ellipse">
            <a:avLst/>
          </a:prstGeom>
          <a:solidFill>
            <a:srgbClr val="4FC3F7"/>
          </a:solidFill>
          <a:ln/>
        </p:spPr>
      </p:sp>
      <p:sp>
        <p:nvSpPr>
          <p:cNvPr id="31" name="Shape 26"/>
          <p:cNvSpPr/>
          <p:nvPr/>
        </p:nvSpPr>
        <p:spPr>
          <a:xfrm>
            <a:off x="6457950" y="2678906"/>
            <a:ext cx="57150" cy="57150"/>
          </a:xfrm>
          <a:prstGeom prst="ellipse">
            <a:avLst/>
          </a:prstGeom>
          <a:solidFill>
            <a:srgbClr val="4FC3F7"/>
          </a:solidFill>
          <a:ln/>
        </p:spPr>
      </p:sp>
      <p:sp>
        <p:nvSpPr>
          <p:cNvPr id="32" name="Shape 27"/>
          <p:cNvSpPr/>
          <p:nvPr/>
        </p:nvSpPr>
        <p:spPr>
          <a:xfrm>
            <a:off x="6672263" y="2964656"/>
            <a:ext cx="57150" cy="57150"/>
          </a:xfrm>
          <a:prstGeom prst="ellipse">
            <a:avLst/>
          </a:prstGeom>
          <a:solidFill>
            <a:srgbClr val="4FC3F7"/>
          </a:solidFill>
          <a:ln/>
        </p:spPr>
      </p:sp>
      <p:sp>
        <p:nvSpPr>
          <p:cNvPr id="33" name="Shape 28"/>
          <p:cNvSpPr/>
          <p:nvPr/>
        </p:nvSpPr>
        <p:spPr>
          <a:xfrm>
            <a:off x="6886575" y="2750344"/>
            <a:ext cx="57150" cy="57150"/>
          </a:xfrm>
          <a:prstGeom prst="ellipse">
            <a:avLst/>
          </a:prstGeom>
          <a:solidFill>
            <a:srgbClr val="4FC3F7"/>
          </a:solidFill>
          <a:ln/>
        </p:spPr>
      </p:sp>
      <p:sp>
        <p:nvSpPr>
          <p:cNvPr id="34" name="Shape 29"/>
          <p:cNvSpPr/>
          <p:nvPr/>
        </p:nvSpPr>
        <p:spPr>
          <a:xfrm>
            <a:off x="5815013" y="3164681"/>
            <a:ext cx="1428750" cy="14288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35" name="Shape 30"/>
          <p:cNvSpPr/>
          <p:nvPr/>
        </p:nvSpPr>
        <p:spPr>
          <a:xfrm>
            <a:off x="5815013" y="2464594"/>
            <a:ext cx="14288" cy="714375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36" name="Text 31"/>
          <p:cNvSpPr/>
          <p:nvPr/>
        </p:nvSpPr>
        <p:spPr>
          <a:xfrm>
            <a:off x="4743450" y="3579019"/>
            <a:ext cx="6747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Plotly Dash:</a:t>
            </a:r>
            <a:endParaRPr lang="en-US" sz="837" dirty="0"/>
          </a:p>
        </p:txBody>
      </p:sp>
      <p:sp>
        <p:nvSpPr>
          <p:cNvPr id="37" name="Text 32"/>
          <p:cNvSpPr/>
          <p:nvPr/>
        </p:nvSpPr>
        <p:spPr>
          <a:xfrm>
            <a:off x="5418172" y="3579019"/>
            <a:ext cx="17681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Interactive dashboard featuring: </a:t>
            </a:r>
            <a:endParaRPr lang="en-US" sz="837" dirty="0"/>
          </a:p>
        </p:txBody>
      </p:sp>
      <p:sp>
        <p:nvSpPr>
          <p:cNvPr id="38" name="Text 33"/>
          <p:cNvSpPr/>
          <p:nvPr/>
        </p:nvSpPr>
        <p:spPr>
          <a:xfrm>
            <a:off x="4886325" y="3779044"/>
            <a:ext cx="39719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Pie chart showing success rates by launch site</a:t>
            </a:r>
            <a:endParaRPr lang="en-US" sz="837" dirty="0"/>
          </a:p>
        </p:txBody>
      </p:sp>
      <p:sp>
        <p:nvSpPr>
          <p:cNvPr id="39" name="Text 34"/>
          <p:cNvSpPr/>
          <p:nvPr/>
        </p:nvSpPr>
        <p:spPr>
          <a:xfrm>
            <a:off x="4886325" y="3950494"/>
            <a:ext cx="39719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Bar chart comparing success rates across different years</a:t>
            </a:r>
            <a:endParaRPr lang="en-US" sz="837" dirty="0"/>
          </a:p>
        </p:txBody>
      </p:sp>
      <p:sp>
        <p:nvSpPr>
          <p:cNvPr id="40" name="Text 35"/>
          <p:cNvSpPr/>
          <p:nvPr/>
        </p:nvSpPr>
        <p:spPr>
          <a:xfrm>
            <a:off x="4886325" y="4121944"/>
            <a:ext cx="39719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Scatter plot of payload mass vs. landing outcome with interactive filters</a:t>
            </a:r>
            <a:endParaRPr lang="en-US" sz="837" dirty="0"/>
          </a:p>
        </p:txBody>
      </p:sp>
      <p:sp>
        <p:nvSpPr>
          <p:cNvPr id="41" name="Text 36"/>
          <p:cNvSpPr/>
          <p:nvPr/>
        </p:nvSpPr>
        <p:spPr>
          <a:xfrm>
            <a:off x="4886325" y="4293394"/>
            <a:ext cx="39719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Dropdown menus for selecting specific launch sites and booster versions</a:t>
            </a:r>
            <a:endParaRPr lang="en-US" sz="837" dirty="0"/>
          </a:p>
        </p:txBody>
      </p:sp>
      <p:sp>
        <p:nvSpPr>
          <p:cNvPr id="42" name="Text 37"/>
          <p:cNvSpPr/>
          <p:nvPr/>
        </p:nvSpPr>
        <p:spPr>
          <a:xfrm>
            <a:off x="8792868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Predictive Analysis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94755"/>
            <a:ext cx="88816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Methodology:</a:t>
            </a:r>
            <a:endParaRPr lang="en-US" sz="942" dirty="0"/>
          </a:p>
        </p:txBody>
      </p:sp>
      <p:sp>
        <p:nvSpPr>
          <p:cNvPr id="5" name="Text 2"/>
          <p:cNvSpPr/>
          <p:nvPr/>
        </p:nvSpPr>
        <p:spPr>
          <a:xfrm>
            <a:off x="1173919" y="894755"/>
            <a:ext cx="260816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We developed machine learning models to 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285750" y="1087636"/>
            <a:ext cx="351843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 the success of Space Y Falcon 9 first stage landings 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285750" y="1280517"/>
            <a:ext cx="342802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based on features like flight number, payload mass, orbit 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285750" y="1473398"/>
            <a:ext cx="128266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type, and launch site. 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285750" y="1773436"/>
            <a:ext cx="11405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Preparation: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1426322" y="1773436"/>
            <a:ext cx="23790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dataset was standardized and split 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285750" y="1966317"/>
            <a:ext cx="299289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into training (80%) and testing (20%) sets. Feature 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285750" y="2159198"/>
            <a:ext cx="33178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engineering was performed to create one-hot encoded 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285750" y="2352080"/>
            <a:ext cx="12731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categorical variables. 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285750" y="2652117"/>
            <a:ext cx="116886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Models Evaluated: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1454618" y="2652117"/>
            <a:ext cx="24433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Support Vector Machine (SVM), Decision </a:t>
            </a:r>
            <a:endParaRPr lang="en-US" sz="942" dirty="0"/>
          </a:p>
        </p:txBody>
      </p:sp>
      <p:sp>
        <p:nvSpPr>
          <p:cNvPr id="16" name="Text 13"/>
          <p:cNvSpPr/>
          <p:nvPr/>
        </p:nvSpPr>
        <p:spPr>
          <a:xfrm>
            <a:off x="285750" y="2844998"/>
            <a:ext cx="346968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Tree, K-Nearest Neighbors (KNN), and Logistic Regression 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285750" y="3037880"/>
            <a:ext cx="216349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models were trained and evaluated. 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285750" y="3337917"/>
            <a:ext cx="158446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Hyperparameter Tuning: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1870211" y="3337917"/>
            <a:ext cx="19973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Grid search with cross-validation 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285750" y="3530798"/>
            <a:ext cx="333236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was used to optimize each model's parameters for best 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285750" y="3723680"/>
            <a:ext cx="8204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performance. </a:t>
            </a:r>
            <a:endParaRPr lang="en-US" sz="942" dirty="0"/>
          </a:p>
        </p:txBody>
      </p:sp>
      <p:sp>
        <p:nvSpPr>
          <p:cNvPr id="22" name="Shape 19"/>
          <p:cNvSpPr/>
          <p:nvPr/>
        </p:nvSpPr>
        <p:spPr>
          <a:xfrm>
            <a:off x="285750" y="4050506"/>
            <a:ext cx="3714750" cy="900113"/>
          </a:xfrm>
          <a:prstGeom prst="rect">
            <a:avLst/>
          </a:prstGeom>
          <a:solidFill>
            <a:srgbClr val="4FC3F7">
              <a:alpha val="10000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285750" y="4050506"/>
            <a:ext cx="28575" cy="900113"/>
          </a:xfrm>
          <a:prstGeom prst="rect">
            <a:avLst/>
          </a:prstGeom>
          <a:solidFill>
            <a:srgbClr val="4FC3F7"/>
          </a:solidFill>
          <a:ln/>
        </p:spPr>
      </p:sp>
      <p:sp>
        <p:nvSpPr>
          <p:cNvPr id="24" name="Text 21"/>
          <p:cNvSpPr/>
          <p:nvPr/>
        </p:nvSpPr>
        <p:spPr>
          <a:xfrm>
            <a:off x="392906" y="4164806"/>
            <a:ext cx="6958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Finding: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1088780" y="4164806"/>
            <a:ext cx="24869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Decision Tree model achieved the highest 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392906" y="4336256"/>
            <a:ext cx="294060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accuracy at 83.3%, followed by SVM at 80.0%. The most 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392906" y="4507706"/>
            <a:ext cx="33052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important features for prediction were flight number, payload </a:t>
            </a:r>
            <a:endParaRPr lang="en-US" sz="837" dirty="0"/>
          </a:p>
        </p:txBody>
      </p:sp>
      <p:sp>
        <p:nvSpPr>
          <p:cNvPr id="28" name="Text 25"/>
          <p:cNvSpPr/>
          <p:nvPr/>
        </p:nvSpPr>
        <p:spPr>
          <a:xfrm>
            <a:off x="392906" y="4679156"/>
            <a:ext cx="11277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mass, and orbit type. </a:t>
            </a:r>
            <a:endParaRPr lang="en-US" sz="837" dirty="0"/>
          </a:p>
        </p:txBody>
      </p:sp>
      <p:sp>
        <p:nvSpPr>
          <p:cNvPr id="29" name="Shape 26"/>
          <p:cNvSpPr/>
          <p:nvPr/>
        </p:nvSpPr>
        <p:spPr>
          <a:xfrm>
            <a:off x="4572000" y="1600200"/>
            <a:ext cx="4286250" cy="2500313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3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1743075"/>
            <a:ext cx="4000500" cy="2214563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8792868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94755"/>
            <a:ext cx="94085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Findings: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226604" y="894755"/>
            <a:ext cx="32495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Our analysis revealed that landing success rates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109067"/>
            <a:ext cx="448013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improved significantly over time (2013-2020), demonstrating Space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1323380"/>
            <a:ext cx="41138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Y's technological advancement in reusable rocket technology. 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85750" y="1680567"/>
            <a:ext cx="113086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Orbit Influence: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1416611" y="1680567"/>
            <a:ext cx="33808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Certain orbits (such as ISS and PO) showed higher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285750" y="1894880"/>
            <a:ext cx="392593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landing success rates, while GTO missions presented more 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285750" y="2109192"/>
            <a:ext cx="30226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challenges for successful first stage recovery. 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285750" y="2466380"/>
            <a:ext cx="123444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Predictive Model: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1520196" y="2466380"/>
            <a:ext cx="276192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Our Decision Tree model achieved 83.3% 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285750" y="2680692"/>
            <a:ext cx="405223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accuracy in predicting landing outcomes, with flight number, 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285750" y="2895005"/>
            <a:ext cx="44830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payload mass, and orbit type being the most significant predictors. 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285750" y="3252192"/>
            <a:ext cx="121072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Business Impact: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1496476" y="3252192"/>
            <a:ext cx="305925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ability to predict landing success enables 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285750" y="3466505"/>
            <a:ext cx="416424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accurate cost estimation for Space Y launches, providing 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285750" y="3680817"/>
            <a:ext cx="444399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valuable competitive intelligence for other companies in the space 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285750" y="3895130"/>
            <a:ext cx="5857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industry. </a:t>
            </a:r>
            <a:endParaRPr lang="en-US" sz="1046" dirty="0"/>
          </a:p>
        </p:txBody>
      </p:sp>
      <p:sp>
        <p:nvSpPr>
          <p:cNvPr id="21" name="Shape 18"/>
          <p:cNvSpPr/>
          <p:nvPr/>
        </p:nvSpPr>
        <p:spPr>
          <a:xfrm>
            <a:off x="285750" y="4243388"/>
            <a:ext cx="4572000" cy="728663"/>
          </a:xfrm>
          <a:prstGeom prst="rect">
            <a:avLst/>
          </a:prstGeom>
          <a:solidFill>
            <a:srgbClr val="4FC3F7">
              <a:alpha val="10000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285750" y="4243388"/>
            <a:ext cx="28575" cy="728663"/>
          </a:xfrm>
          <a:prstGeom prst="rect">
            <a:avLst/>
          </a:prstGeom>
          <a:solidFill>
            <a:srgbClr val="4FC3F7"/>
          </a:solidFill>
          <a:ln/>
        </p:spPr>
      </p:sp>
      <p:sp>
        <p:nvSpPr>
          <p:cNvPr id="23" name="Text 20"/>
          <p:cNvSpPr/>
          <p:nvPr/>
        </p:nvSpPr>
        <p:spPr>
          <a:xfrm>
            <a:off x="392906" y="4357688"/>
            <a:ext cx="7437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Work: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1136666" y="4357688"/>
            <a:ext cx="323436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Incorporate weather conditions at landing sites, expand the 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392906" y="4529138"/>
            <a:ext cx="41649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dataset with more recent launches, and explore ensemble methods to further 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392906" y="4700588"/>
            <a:ext cx="15380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 prediction accuracy. </a:t>
            </a:r>
            <a:endParaRPr lang="en-US" sz="837" dirty="0"/>
          </a:p>
        </p:txBody>
      </p:sp>
      <p:pic>
        <p:nvPicPr>
          <p:cNvPr id="2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406" y="1600200"/>
            <a:ext cx="3214688" cy="2500313"/>
          </a:xfrm>
          <a:prstGeom prst="rect">
            <a:avLst/>
          </a:prstGeom>
        </p:spPr>
      </p:pic>
      <p:sp>
        <p:nvSpPr>
          <p:cNvPr id="28" name="Text 24"/>
          <p:cNvSpPr/>
          <p:nvPr/>
        </p:nvSpPr>
        <p:spPr>
          <a:xfrm>
            <a:off x="8792868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2025-08-26T13:43:18Z</dcterms:created>
  <dcterms:modified xsi:type="dcterms:W3CDTF">2025-08-26T13:43:18Z</dcterms:modified>
</cp:coreProperties>
</file>